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72" r:id="rId4"/>
    <p:sldId id="262" r:id="rId5"/>
    <p:sldId id="273" r:id="rId6"/>
    <p:sldId id="274" r:id="rId7"/>
    <p:sldId id="27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kees den Otter" userId="45164e2d-bd72-4cb9-860e-913f35c6e7ee" providerId="ADAL" clId="{827DC6C6-1503-427F-BD6B-12CEBE15C4C0}"/>
    <pc:docChg chg="modSld">
      <pc:chgData name="Jankees den Otter" userId="45164e2d-bd72-4cb9-860e-913f35c6e7ee" providerId="ADAL" clId="{827DC6C6-1503-427F-BD6B-12CEBE15C4C0}" dt="2022-09-25T17:37:10.494" v="45" actId="20577"/>
      <pc:docMkLst>
        <pc:docMk/>
      </pc:docMkLst>
      <pc:sldChg chg="modSp mod">
        <pc:chgData name="Jankees den Otter" userId="45164e2d-bd72-4cb9-860e-913f35c6e7ee" providerId="ADAL" clId="{827DC6C6-1503-427F-BD6B-12CEBE15C4C0}" dt="2022-09-25T17:37:10.494" v="45" actId="20577"/>
        <pc:sldMkLst>
          <pc:docMk/>
          <pc:sldMk cId="2670407080" sldId="272"/>
        </pc:sldMkLst>
        <pc:spChg chg="mod">
          <ac:chgData name="Jankees den Otter" userId="45164e2d-bd72-4cb9-860e-913f35c6e7ee" providerId="ADAL" clId="{827DC6C6-1503-427F-BD6B-12CEBE15C4C0}" dt="2022-09-25T17:37:10.494" v="45" actId="20577"/>
          <ac:spMkLst>
            <pc:docMk/>
            <pc:sldMk cId="2670407080" sldId="272"/>
            <ac:spMk id="3074" creationId="{00000000-0000-0000-0000-000000000000}"/>
          </ac:spMkLst>
        </pc:spChg>
      </pc:sldChg>
      <pc:sldChg chg="modSp mod">
        <pc:chgData name="Jankees den Otter" userId="45164e2d-bd72-4cb9-860e-913f35c6e7ee" providerId="ADAL" clId="{827DC6C6-1503-427F-BD6B-12CEBE15C4C0}" dt="2022-09-25T17:36:24.050" v="0" actId="113"/>
        <pc:sldMkLst>
          <pc:docMk/>
          <pc:sldMk cId="4155976645" sldId="273"/>
        </pc:sldMkLst>
        <pc:spChg chg="mod">
          <ac:chgData name="Jankees den Otter" userId="45164e2d-bd72-4cb9-860e-913f35c6e7ee" providerId="ADAL" clId="{827DC6C6-1503-427F-BD6B-12CEBE15C4C0}" dt="2022-09-25T17:36:24.050" v="0" actId="113"/>
          <ac:spMkLst>
            <pc:docMk/>
            <pc:sldMk cId="4155976645" sldId="273"/>
            <ac:spMk id="40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A2410-5ECA-48BB-990D-440DD90768FB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B136E-A131-44D8-91F8-CCAFB2058F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15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873C7-F2DB-694B-9B7B-DE4D3DEE19EC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875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4636A-77C1-6440-9AD5-D7B5097C9D6F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4062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9B7CB-AD6E-AD4B-AF1D-8927BE3C0AD6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727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7FFAD-1F05-0147-BB38-F94D35D0B2A2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9646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3D9E3-0978-3E4C-89F3-657AB2B43A8B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9710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19764-7179-4A4F-8D4C-33F534C9AD8D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5470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EF1AF-71BE-9A47-B41E-0E50185291F1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592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66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03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745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198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590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050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819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02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10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72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49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66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8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31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83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53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0CB147-4620-8C4B-8921-188E5BD2CB22}" type="datetimeFigureOut">
              <a:rPr lang="nl-NL" smtClean="0"/>
              <a:t>25-9-2022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64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umeerstewereldoorlog.nl/wiki/index.php/Afbeelding:Oostenrijk-Hongarije1914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hack.u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7648" y="1761070"/>
            <a:ext cx="6336704" cy="15155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2.1 DE GROTE OORLOG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HOOFDSTUK 2</a:t>
            </a:r>
          </a:p>
          <a:p>
            <a:pPr eaLnBrk="1" hangingPunct="1"/>
            <a:r>
              <a:rPr lang="nl-NL" altLang="nl-NL" dirty="0"/>
              <a:t>EUROPA IN DE JAREN 1914 - 1939</a:t>
            </a:r>
          </a:p>
        </p:txBody>
      </p:sp>
    </p:spTree>
    <p:extLst>
      <p:ext uri="{BB962C8B-B14F-4D97-AF65-F5344CB8AC3E}">
        <p14:creationId xmlns:p14="http://schemas.microsoft.com/office/powerpoint/2010/main" val="83126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539847"/>
            <a:ext cx="9601196" cy="1278444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DUIKBOTENOORLOG</a:t>
            </a:r>
            <a:br>
              <a:rPr lang="nl-NL" b="1" dirty="0"/>
            </a:br>
            <a:r>
              <a:rPr lang="nl-NL" b="1" dirty="0"/>
              <a:t>1917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4850" y="1923393"/>
            <a:ext cx="10753725" cy="4477407"/>
          </a:xfrm>
        </p:spPr>
        <p:txBody>
          <a:bodyPr>
            <a:normAutofit/>
          </a:bodyPr>
          <a:lstStyle/>
          <a:p>
            <a:r>
              <a:rPr lang="nl-NL" dirty="0"/>
              <a:t>Britse marine houdt handelsschepen naar Duitsland tegen</a:t>
            </a:r>
          </a:p>
          <a:p>
            <a:r>
              <a:rPr lang="nl-NL" dirty="0"/>
              <a:t>Duitse duikboten vallen Britse schepen aan</a:t>
            </a:r>
          </a:p>
          <a:p>
            <a:r>
              <a:rPr lang="nl-NL" b="1" dirty="0"/>
              <a:t>1917: Onbeperkte duikbotenoorlog = alle (ook neutrale) schepen werden aangevallen</a:t>
            </a:r>
          </a:p>
          <a:p>
            <a:r>
              <a:rPr lang="nl-NL" dirty="0"/>
              <a:t>Doel = uithongeren van Groot-Brittannië</a:t>
            </a:r>
          </a:p>
          <a:p>
            <a:r>
              <a:rPr lang="nl-NL" b="1" dirty="0"/>
              <a:t>Ook Amerikaanse schepen werden aangevallen</a:t>
            </a:r>
          </a:p>
          <a:p>
            <a:r>
              <a:rPr lang="nl-NL" b="1" dirty="0"/>
              <a:t>Resultaat = 6 april </a:t>
            </a:r>
            <a:r>
              <a:rPr lang="nl-NL" sz="3200" b="1" dirty="0"/>
              <a:t>1917</a:t>
            </a:r>
            <a:r>
              <a:rPr lang="nl-NL" b="1" dirty="0"/>
              <a:t>: VS verklaart Duitsland de oorlog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367" y="4556502"/>
            <a:ext cx="3037330" cy="176165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071360" y="576072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Duitse duikboot</a:t>
            </a:r>
          </a:p>
        </p:txBody>
      </p:sp>
    </p:spTree>
    <p:extLst>
      <p:ext uri="{BB962C8B-B14F-4D97-AF65-F5344CB8AC3E}">
        <p14:creationId xmlns:p14="http://schemas.microsoft.com/office/powerpoint/2010/main" val="28422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dirty="0"/>
              <a:t>OOSTFRONT IN RUSLAND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nl-NL" altLang="nl-NL" dirty="0"/>
              <a:t>Duitsland en O-H tegen Rusland</a:t>
            </a:r>
          </a:p>
          <a:p>
            <a:pPr eaLnBrk="1" hangingPunct="1"/>
            <a:r>
              <a:rPr lang="nl-NL" altLang="nl-NL" dirty="0"/>
              <a:t>Frontlijn verplaatst zich  = dynamisch</a:t>
            </a:r>
          </a:p>
          <a:p>
            <a:pPr eaLnBrk="1" hangingPunct="1"/>
            <a:r>
              <a:rPr lang="nl-NL" altLang="nl-NL" dirty="0"/>
              <a:t>Uiteindelijk Rusland ver teruggedreven</a:t>
            </a:r>
          </a:p>
          <a:p>
            <a:pPr eaLnBrk="1" hangingPunct="1"/>
            <a:r>
              <a:rPr lang="nl-NL" altLang="nl-NL" b="1" dirty="0"/>
              <a:t>Rusland verliest door slechte bewapening en 						        Russische revolutie (</a:t>
            </a:r>
            <a:r>
              <a:rPr lang="nl-NL" altLang="nl-NL" sz="3200" b="1" dirty="0"/>
              <a:t>1917</a:t>
            </a:r>
            <a:r>
              <a:rPr lang="nl-NL" altLang="nl-NL" b="1" dirty="0"/>
              <a:t>):</a:t>
            </a:r>
          </a:p>
          <a:p>
            <a:pPr eaLnBrk="1" hangingPunct="1"/>
            <a:r>
              <a:rPr lang="nl-NL" altLang="nl-NL" b="1" dirty="0"/>
              <a:t>Tsaar wordt afgezet en communisten o.l.v. Lenin 					                 grijpen de macht</a:t>
            </a:r>
          </a:p>
        </p:txBody>
      </p:sp>
      <p:pic>
        <p:nvPicPr>
          <p:cNvPr id="8196" name="Picture 5" descr="len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2" y="2555875"/>
            <a:ext cx="253682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872039" y="5734051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283668" y="5381297"/>
            <a:ext cx="42566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Lenin: De leider van de communistische revolutie in Rusland</a:t>
            </a:r>
          </a:p>
        </p:txBody>
      </p:sp>
    </p:spTree>
    <p:extLst>
      <p:ext uri="{BB962C8B-B14F-4D97-AF65-F5344CB8AC3E}">
        <p14:creationId xmlns:p14="http://schemas.microsoft.com/office/powerpoint/2010/main" val="64395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982133"/>
            <a:ext cx="9601196" cy="7397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OOSTFRONT IN RUSLAND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1900052"/>
            <a:ext cx="10424224" cy="3975816"/>
          </a:xfrm>
        </p:spPr>
        <p:txBody>
          <a:bodyPr/>
          <a:lstStyle/>
          <a:p>
            <a:pPr eaLnBrk="1" hangingPunct="1"/>
            <a:r>
              <a:rPr lang="nl-NL" altLang="nl-NL" dirty="0"/>
              <a:t>Vrede van Brest-</a:t>
            </a:r>
            <a:r>
              <a:rPr lang="nl-NL" altLang="nl-NL" dirty="0" err="1"/>
              <a:t>Litovsk</a:t>
            </a:r>
            <a:r>
              <a:rPr lang="nl-NL" altLang="nl-NL" dirty="0"/>
              <a:t> (1917) </a:t>
            </a:r>
            <a:r>
              <a:rPr lang="nl-NL" altLang="nl-NL" dirty="0">
                <a:sym typeface="Wingdings" charset="2"/>
              </a:rPr>
              <a:t></a:t>
            </a:r>
          </a:p>
          <a:p>
            <a:pPr eaLnBrk="1" hangingPunct="1"/>
            <a:r>
              <a:rPr lang="nl-NL" altLang="nl-NL" b="1" dirty="0">
                <a:sym typeface="Wingdings" charset="2"/>
              </a:rPr>
              <a:t>Lenin sluit snel vrede met Duitsland om burgeroorlog te kunnen winnen</a:t>
            </a:r>
            <a:endParaRPr lang="nl-NL" altLang="nl-NL" b="1" dirty="0"/>
          </a:p>
          <a:p>
            <a:pPr eaLnBrk="1" hangingPunct="1"/>
            <a:r>
              <a:rPr lang="nl-NL" altLang="nl-NL" dirty="0"/>
              <a:t>Rusland verliest 1/3 groot deel                                                                      van haar grondgebied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Duitsland kan gehele leger nu naar westfront</a:t>
            </a:r>
          </a:p>
          <a:p>
            <a:pPr marL="0" indent="0" eaLnBrk="1" hangingPunct="1">
              <a:buNone/>
            </a:pPr>
            <a:r>
              <a:rPr lang="nl-NL" altLang="nl-NL" dirty="0"/>
              <a:t>    brengen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75" y="2823482"/>
            <a:ext cx="4718950" cy="33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3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dirty="0"/>
              <a:t>PROPAGANDA EN CENSUUR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8769" y="2556932"/>
            <a:ext cx="10972800" cy="331893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nl-NL" altLang="nl-NL" b="1" dirty="0"/>
              <a:t>Propaganda</a:t>
            </a:r>
            <a:r>
              <a:rPr lang="nl-NL" altLang="nl-NL" dirty="0"/>
              <a:t> = reclame maken voor eigen ideeën en land  </a:t>
            </a:r>
            <a:r>
              <a:rPr lang="nl-NL" altLang="nl-NL" dirty="0">
                <a:sym typeface="Wingdings" charset="2"/>
              </a:rPr>
              <a:t>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>
                <a:sym typeface="Wingdings" charset="2"/>
              </a:rPr>
              <a:t>Om nieuwe soldaten te werven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>
                <a:sym typeface="Wingdings" charset="2"/>
              </a:rPr>
              <a:t>Om de tegenstander zwart te maken en het eigen gedrag                                                  te rechtvaardigen</a:t>
            </a:r>
          </a:p>
          <a:p>
            <a:pPr eaLnBrk="1" hangingPunct="1">
              <a:lnSpc>
                <a:spcPct val="80000"/>
              </a:lnSpc>
            </a:pPr>
            <a:endParaRPr lang="nl-NL" altLang="nl-NL" dirty="0">
              <a:sym typeface="Wingdings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nl-NL" altLang="nl-NL" b="1" dirty="0">
                <a:sym typeface="Wingdings" charset="2"/>
              </a:rPr>
              <a:t>Censuur</a:t>
            </a:r>
            <a:r>
              <a:rPr lang="nl-NL" altLang="nl-NL" dirty="0">
                <a:sym typeface="Wingdings" charset="2"/>
              </a:rPr>
              <a:t> = overheid bepaalt wat in de media komt        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>
                <a:sym typeface="Wingdings" charset="2"/>
              </a:rPr>
              <a:t>Kritische verhalen over eigen rol niet gepubliceerd; 								       anders kan eigen volk zich tegen oorlog keren 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>
                <a:sym typeface="Wingdings" charset="2"/>
              </a:rPr>
              <a:t>Brieven van soldaten naar huis werden ook gecensureerd </a:t>
            </a:r>
            <a:endParaRPr lang="nl-NL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30" y="2452749"/>
            <a:ext cx="2926080" cy="371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5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06045"/>
          </a:xfrm>
        </p:spPr>
        <p:txBody>
          <a:bodyPr/>
          <a:lstStyle/>
          <a:p>
            <a:r>
              <a:rPr lang="nl-NL" b="1" dirty="0"/>
              <a:t>TOTALE OORLOG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0640" y="1888177"/>
            <a:ext cx="11139054" cy="4489051"/>
          </a:xfrm>
        </p:spPr>
        <p:txBody>
          <a:bodyPr/>
          <a:lstStyle/>
          <a:p>
            <a:r>
              <a:rPr lang="nl-NL" altLang="nl-NL" b="1" dirty="0"/>
              <a:t>Totale oorlog: Economie ingesteld op oorlogsindustrie</a:t>
            </a:r>
          </a:p>
          <a:p>
            <a:r>
              <a:rPr lang="nl-NL" altLang="nl-NL" dirty="0"/>
              <a:t>Dienstplicht in Duitsland</a:t>
            </a:r>
          </a:p>
          <a:p>
            <a:r>
              <a:rPr lang="nl-NL" altLang="nl-NL" dirty="0"/>
              <a:t>Mannen moeten in Duitsland gedwongen werken in wapenindustrie</a:t>
            </a:r>
          </a:p>
          <a:p>
            <a:r>
              <a:rPr lang="nl-NL" altLang="nl-NL" dirty="0"/>
              <a:t>Vrouwen werken in fabrieken </a:t>
            </a:r>
          </a:p>
          <a:p>
            <a:r>
              <a:rPr lang="nl-NL" altLang="nl-NL" dirty="0"/>
              <a:t>In Duitsland en Rusland kwamen 100.000den om door                                                 honger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66" y="3517322"/>
            <a:ext cx="3906982" cy="285990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403273" y="5664530"/>
            <a:ext cx="245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Duitse vrouwen werken als lasser</a:t>
            </a:r>
          </a:p>
        </p:txBody>
      </p:sp>
    </p:spTree>
    <p:extLst>
      <p:ext uri="{BB962C8B-B14F-4D97-AF65-F5344CB8AC3E}">
        <p14:creationId xmlns:p14="http://schemas.microsoft.com/office/powerpoint/2010/main" val="189362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693683"/>
            <a:ext cx="9601196" cy="95644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nl-NL" altLang="nl-NL" dirty="0"/>
            </a:br>
            <a:r>
              <a:rPr lang="nl-NL" altLang="nl-NL" b="1" dirty="0"/>
              <a:t>GEVOLGEN OORLOG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78069" y="2007421"/>
            <a:ext cx="10318528" cy="5297269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Optimisme maakt plaats voor pessimisme</a:t>
            </a:r>
          </a:p>
          <a:p>
            <a:pPr eaLnBrk="1" hangingPunct="1"/>
            <a:r>
              <a:rPr lang="nl-NL" altLang="nl-NL" dirty="0"/>
              <a:t>9 miljoen dode soldaten</a:t>
            </a:r>
          </a:p>
          <a:p>
            <a:pPr eaLnBrk="1" hangingPunct="1"/>
            <a:r>
              <a:rPr lang="nl-NL" altLang="nl-NL" dirty="0"/>
              <a:t>Vrouwenkiesrecht in vele landen</a:t>
            </a:r>
          </a:p>
          <a:p>
            <a:pPr eaLnBrk="1" hangingPunct="1"/>
            <a:endParaRPr lang="nl-NL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7" y="2541320"/>
            <a:ext cx="4682836" cy="351212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41964" y="4963886"/>
            <a:ext cx="3467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Tyne </a:t>
            </a:r>
            <a:r>
              <a:rPr kumimoji="0" lang="nl-NL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Cot</a:t>
            </a:r>
            <a:r>
              <a:rPr kumimoji="0" lang="nl-N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begraafplaats voor Britse soldaten in België</a:t>
            </a:r>
          </a:p>
        </p:txBody>
      </p:sp>
    </p:spTree>
    <p:extLst>
      <p:ext uri="{BB962C8B-B14F-4D97-AF65-F5344CB8AC3E}">
        <p14:creationId xmlns:p14="http://schemas.microsoft.com/office/powerpoint/2010/main" val="161945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EEN MODERNE WERELD</a:t>
            </a:r>
            <a:br>
              <a:rPr lang="nl-NL" b="1" dirty="0"/>
            </a:br>
            <a:r>
              <a:rPr lang="nl-NL" b="1" dirty="0"/>
              <a:t>1900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1848" y="2490136"/>
            <a:ext cx="10720551" cy="3444997"/>
          </a:xfrm>
        </p:spPr>
        <p:txBody>
          <a:bodyPr>
            <a:normAutofit/>
          </a:bodyPr>
          <a:lstStyle/>
          <a:p>
            <a:r>
              <a:rPr lang="nl-NL" dirty="0"/>
              <a:t>Industrie levert auto’s, telefoons, films, </a:t>
            </a:r>
            <a:r>
              <a:rPr lang="nl-NL" dirty="0" err="1"/>
              <a:t>elekticiteit</a:t>
            </a:r>
            <a:r>
              <a:rPr lang="nl-NL" dirty="0"/>
              <a:t> etc.</a:t>
            </a:r>
          </a:p>
          <a:p>
            <a:r>
              <a:rPr lang="nl-NL" dirty="0"/>
              <a:t>Grote warenhuizen</a:t>
            </a:r>
          </a:p>
          <a:p>
            <a:r>
              <a:rPr lang="nl-NL" dirty="0"/>
              <a:t>Snelle toename van het aantal auto’s</a:t>
            </a:r>
          </a:p>
          <a:p>
            <a:r>
              <a:rPr lang="nl-NL" dirty="0"/>
              <a:t>Elektrische trein</a:t>
            </a:r>
          </a:p>
          <a:p>
            <a:r>
              <a:rPr lang="nl-NL" dirty="0"/>
              <a:t>Vliegtuigen</a:t>
            </a:r>
          </a:p>
          <a:p>
            <a:r>
              <a:rPr lang="nl-NL" dirty="0"/>
              <a:t>Zittend werk – meer verdienen – meer vrije tijd – sport wordt belangrijker – buitenlandse vakanties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986" y="1712748"/>
            <a:ext cx="40640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659958"/>
            <a:ext cx="9601196" cy="1664141"/>
          </a:xfrm>
        </p:spPr>
        <p:txBody>
          <a:bodyPr/>
          <a:lstStyle/>
          <a:p>
            <a:pPr eaLnBrk="1" hangingPunct="1"/>
            <a:r>
              <a:rPr lang="nl-NL" altLang="nl-NL" b="1" dirty="0"/>
              <a:t>Oorzaken </a:t>
            </a:r>
            <a:r>
              <a:rPr lang="nl-NL" altLang="nl-NL" b="1"/>
              <a:t>1</a:t>
            </a:r>
            <a:r>
              <a:rPr lang="nl-NL" altLang="nl-NL" b="1" baseline="30000"/>
              <a:t>e</a:t>
            </a:r>
            <a:r>
              <a:rPr lang="nl-NL" altLang="nl-NL" b="1"/>
              <a:t> Wereldoorlog (NL) =               De Grote Oorlog (GB)</a:t>
            </a:r>
            <a:endParaRPr lang="nl-NL" altLang="nl-NL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55375" y="2417379"/>
            <a:ext cx="10774016" cy="380236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nl-NL" altLang="nl-NL" dirty="0"/>
              <a:t>Elzas-Lotharingen (F/D)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b="1" dirty="0"/>
              <a:t>Industrialisatie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b="1" dirty="0"/>
              <a:t>Vijandbeelden</a:t>
            </a:r>
          </a:p>
          <a:p>
            <a:pPr>
              <a:lnSpc>
                <a:spcPct val="80000"/>
              </a:lnSpc>
            </a:pPr>
            <a:r>
              <a:rPr lang="nl-NL" altLang="nl-NL" b="1" dirty="0"/>
              <a:t>Wapenwedloop (GB/D): meer moderne wapens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altLang="nl-NL" b="1" dirty="0"/>
              <a:t>    willen hebben </a:t>
            </a:r>
          </a:p>
          <a:p>
            <a:pPr>
              <a:lnSpc>
                <a:spcPct val="80000"/>
              </a:lnSpc>
            </a:pPr>
            <a:r>
              <a:rPr lang="nl-NL" altLang="nl-NL" b="1" dirty="0"/>
              <a:t>Militarisme</a:t>
            </a:r>
          </a:p>
          <a:p>
            <a:pPr>
              <a:lnSpc>
                <a:spcPct val="80000"/>
              </a:lnSpc>
            </a:pPr>
            <a:r>
              <a:rPr lang="nl-NL" altLang="nl-NL" b="1" dirty="0"/>
              <a:t>Nationalisme (GB/Fr/Du/O-H/Servië)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b="1" dirty="0"/>
              <a:t>Modern Imperialisme(GB/F/D) 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b="1" dirty="0"/>
              <a:t>Systeem van bondgenootschappen (Europa)</a:t>
            </a:r>
          </a:p>
          <a:p>
            <a:pPr eaLnBrk="1" hangingPunct="1">
              <a:lnSpc>
                <a:spcPct val="80000"/>
              </a:lnSpc>
            </a:pPr>
            <a:endParaRPr lang="nl-NL" altLang="nl-NL" dirty="0"/>
          </a:p>
          <a:p>
            <a:pPr eaLnBrk="1" hangingPunct="1">
              <a:lnSpc>
                <a:spcPct val="80000"/>
              </a:lnSpc>
            </a:pPr>
            <a:endParaRPr lang="nl-NL" altLang="nl-NL" dirty="0"/>
          </a:p>
        </p:txBody>
      </p:sp>
      <p:pic>
        <p:nvPicPr>
          <p:cNvPr id="3076" name="Picture 4" descr="FWWassas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34" y="2417379"/>
            <a:ext cx="3281070" cy="38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40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AD27C-BCB7-403D-A942-F2903646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De aanleiding van de Eerste Wereldoorlog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42C9E0-292E-4BCC-BD8D-A497F2D62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b="1" dirty="0"/>
              <a:t>De moord in Sarajevo (aanleiding) (O-H/</a:t>
            </a:r>
            <a:r>
              <a:rPr lang="nl-NL" altLang="nl-NL" b="1" dirty="0" err="1"/>
              <a:t>Ser</a:t>
            </a:r>
            <a:r>
              <a:rPr lang="nl-NL" altLang="nl-NL" b="1" dirty="0"/>
              <a:t>)</a:t>
            </a:r>
          </a:p>
          <a:p>
            <a:r>
              <a:rPr lang="nl-NL" altLang="nl-NL" dirty="0"/>
              <a:t>De kroonprins van </a:t>
            </a:r>
            <a:r>
              <a:rPr lang="nl-NL" altLang="nl-NL" b="1" dirty="0"/>
              <a:t>O-H</a:t>
            </a:r>
            <a:r>
              <a:rPr lang="nl-NL" altLang="nl-NL" dirty="0"/>
              <a:t>, </a:t>
            </a:r>
            <a:r>
              <a:rPr lang="nl-NL" altLang="nl-NL" b="1" dirty="0"/>
              <a:t>Franz Ferdinand </a:t>
            </a:r>
            <a:r>
              <a:rPr lang="nl-NL" altLang="nl-NL" dirty="0"/>
              <a:t>wordt vermoord door </a:t>
            </a:r>
            <a:r>
              <a:rPr lang="nl-NL" altLang="nl-NL" b="1" dirty="0"/>
              <a:t>Gavrilo</a:t>
            </a:r>
            <a:r>
              <a:rPr lang="nl-NL" altLang="nl-NL" dirty="0"/>
              <a:t> </a:t>
            </a:r>
            <a:r>
              <a:rPr lang="nl-NL" altLang="nl-NL" b="1" dirty="0"/>
              <a:t>Prinzip</a:t>
            </a:r>
            <a:r>
              <a:rPr lang="nl-NL" altLang="nl-NL" dirty="0"/>
              <a:t>, een </a:t>
            </a:r>
            <a:r>
              <a:rPr lang="nl-NL" altLang="nl-NL" b="1" dirty="0"/>
              <a:t>Bosnisch-Servische Nationalist</a:t>
            </a:r>
          </a:p>
          <a:p>
            <a:r>
              <a:rPr lang="nl-NL" altLang="nl-NL" dirty="0"/>
              <a:t>Hij wil dat Bosnië-Herzegovina niet meer bij O-H behoort, maar bij Servië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509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652008"/>
            <a:ext cx="9601196" cy="850789"/>
          </a:xfrm>
        </p:spPr>
        <p:txBody>
          <a:bodyPr/>
          <a:lstStyle/>
          <a:p>
            <a:pPr eaLnBrk="1" hangingPunct="1"/>
            <a:r>
              <a:rPr lang="nl-NL" altLang="nl-NL" b="1" dirty="0"/>
              <a:t>Nationalisme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67255" y="2480807"/>
            <a:ext cx="10833698" cy="382851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nl-NL" altLang="nl-NL" b="1" dirty="0"/>
              <a:t>Liefde voor eigen volk en vaderland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/>
              <a:t>Twee vormen van nationalisme: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/>
              <a:t>Sterke landen die nog sterker en groter willen worden (GB/F/D)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/>
              <a:t>Volkeren die een eigen staat willen hebben (volkeren in O-H)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b="1" dirty="0"/>
              <a:t>In begin van oorlog zijn mensen enthousiast: alle landen denken                                      oorlog in paar maanden te winnen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b="1" dirty="0"/>
              <a:t>Veel jonge mannen melden zich aan als vrijwilliger</a:t>
            </a:r>
          </a:p>
        </p:txBody>
      </p:sp>
      <p:pic>
        <p:nvPicPr>
          <p:cNvPr id="4100" name="Picture 4" descr="Oostenrijk-Hongarije in 1914 (Naar Philip, Record Atlas, 1926).">
            <a:hlinkClick r:id="rId3" tooltip="&quot;Oostenrijk-Hongarije in 1914 (Naar Philip, Record Atlas, 1926).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307" y="3851865"/>
            <a:ext cx="2553357" cy="245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 rot="10800000" flipH="1" flipV="1">
            <a:off x="6764392" y="5562517"/>
            <a:ext cx="238584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Oostenrijk-Hongarije</a:t>
            </a:r>
          </a:p>
        </p:txBody>
      </p:sp>
    </p:spTree>
    <p:extLst>
      <p:ext uri="{BB962C8B-B14F-4D97-AF65-F5344CB8AC3E}">
        <p14:creationId xmlns:p14="http://schemas.microsoft.com/office/powerpoint/2010/main" val="415597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dirty="0"/>
              <a:t>Bondgenootschappen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nl-NL" altLang="nl-NL" b="1" dirty="0"/>
              <a:t>Centralen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b="1" dirty="0"/>
              <a:t>Duitsland</a:t>
            </a:r>
          </a:p>
          <a:p>
            <a:pPr eaLnBrk="1" hangingPunct="1"/>
            <a:r>
              <a:rPr lang="nl-NL" altLang="nl-NL" b="1" dirty="0"/>
              <a:t>Oostenrijk-Hongarije</a:t>
            </a:r>
          </a:p>
          <a:p>
            <a:pPr eaLnBrk="1" hangingPunct="1"/>
            <a:r>
              <a:rPr lang="nl-NL" altLang="nl-NL" b="1" dirty="0"/>
              <a:t>Ottomaanse rijk</a:t>
            </a:r>
          </a:p>
          <a:p>
            <a:pPr eaLnBrk="1" hangingPunct="1"/>
            <a:r>
              <a:rPr lang="nl-NL" altLang="nl-NL" dirty="0"/>
              <a:t>Bulgarije</a:t>
            </a:r>
          </a:p>
          <a:p>
            <a:pPr eaLnBrk="1" hangingPunct="1"/>
            <a:r>
              <a:rPr lang="nl-NL" altLang="nl-NL" dirty="0"/>
              <a:t>Italië t/m 1915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nl-NL" altLang="nl-NL" b="1" dirty="0"/>
              <a:t>Geallieerden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b="1" dirty="0"/>
              <a:t>Groot-Brittannië</a:t>
            </a:r>
          </a:p>
          <a:p>
            <a:pPr eaLnBrk="1" hangingPunct="1"/>
            <a:r>
              <a:rPr lang="nl-NL" altLang="nl-NL" b="1" dirty="0"/>
              <a:t>Frankrijk</a:t>
            </a:r>
          </a:p>
          <a:p>
            <a:pPr eaLnBrk="1" hangingPunct="1"/>
            <a:r>
              <a:rPr lang="nl-NL" altLang="nl-NL" b="1" dirty="0"/>
              <a:t>Rusland</a:t>
            </a:r>
          </a:p>
          <a:p>
            <a:pPr eaLnBrk="1" hangingPunct="1"/>
            <a:r>
              <a:rPr lang="nl-NL" altLang="nl-NL" dirty="0"/>
              <a:t>Servië</a:t>
            </a:r>
          </a:p>
          <a:p>
            <a:pPr eaLnBrk="1" hangingPunct="1"/>
            <a:r>
              <a:rPr lang="nl-NL" altLang="nl-NL" b="1" dirty="0"/>
              <a:t>Italië vanaf 1915</a:t>
            </a:r>
          </a:p>
          <a:p>
            <a:pPr eaLnBrk="1" hangingPunct="1"/>
            <a:r>
              <a:rPr lang="nl-NL" altLang="nl-NL" b="1" dirty="0"/>
              <a:t>V.S. vanaf 1917</a:t>
            </a:r>
          </a:p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90303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6117D-87BD-CC1D-70C9-80441499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52524"/>
            <a:ext cx="9601196" cy="1228725"/>
          </a:xfrm>
        </p:spPr>
        <p:txBody>
          <a:bodyPr>
            <a:normAutofit fontScale="90000"/>
          </a:bodyPr>
          <a:lstStyle/>
          <a:p>
            <a:r>
              <a:rPr lang="nl-NL" altLang="nl-NL" b="1" dirty="0"/>
              <a:t>Schlieffenplan van Duitsland</a:t>
            </a:r>
            <a:br>
              <a:rPr lang="nl-NL" alt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BAEC85-9382-FC6E-A1EE-AB3D97D79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4" y="2381250"/>
            <a:ext cx="10734675" cy="385762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Von Schlieffen is een Duitse generaal</a:t>
            </a:r>
          </a:p>
          <a:p>
            <a:r>
              <a:rPr lang="nl-NL" dirty="0"/>
              <a:t>Hij maakt een plan voor als het oorlog zou worden</a:t>
            </a:r>
          </a:p>
          <a:p>
            <a:r>
              <a:rPr lang="nl-NL" b="1" dirty="0"/>
              <a:t>Doel van het Schlieffenplan is een tweefrontenoorlog voorkomen</a:t>
            </a:r>
          </a:p>
          <a:p>
            <a:r>
              <a:rPr lang="nl-NL" dirty="0"/>
              <a:t>Als je aan twee fronten moet vechten, moet je jouw leger verdelen</a:t>
            </a:r>
          </a:p>
          <a:p>
            <a:r>
              <a:rPr lang="nl-NL" dirty="0"/>
              <a:t>Plan was:</a:t>
            </a:r>
          </a:p>
          <a:p>
            <a:r>
              <a:rPr lang="nl-NL" dirty="0"/>
              <a:t>Eerst Frankrijk verslaan binnen 6 weken, voordat</a:t>
            </a:r>
          </a:p>
          <a:p>
            <a:r>
              <a:rPr lang="nl-NL" dirty="0"/>
              <a:t>Rusland (</a:t>
            </a:r>
            <a:r>
              <a:rPr lang="nl-NL" dirty="0" err="1"/>
              <a:t>bongenoot</a:t>
            </a:r>
            <a:r>
              <a:rPr lang="nl-NL" dirty="0"/>
              <a:t> van Frankrijk) zijn leger heeft gemobiliseerd (gevechtsklaar heeft)</a:t>
            </a:r>
          </a:p>
          <a:p>
            <a:r>
              <a:rPr lang="nl-NL" b="1" dirty="0"/>
              <a:t>Plan mislukt in 1914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805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nl-NL" altLang="nl-NL" b="1" dirty="0"/>
              <a:t>WESTFRONT IN FRANKRIJK EN BELGIË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GB en Frankrijk tegen Duitsland</a:t>
            </a:r>
          </a:p>
          <a:p>
            <a:pPr eaLnBrk="1" hangingPunct="1"/>
            <a:r>
              <a:rPr lang="nl-NL" altLang="nl-NL" b="1" dirty="0"/>
              <a:t>Nieuwe wapens: Tanks/machinegeweer/gifgas/tanks</a:t>
            </a:r>
          </a:p>
          <a:p>
            <a:pPr marL="0" indent="0" eaLnBrk="1" hangingPunct="1">
              <a:buNone/>
            </a:pPr>
            <a:r>
              <a:rPr lang="nl-NL" altLang="nl-NL" b="1" dirty="0"/>
              <a:t>Vliegtuigen/duikboten</a:t>
            </a:r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</p:txBody>
      </p:sp>
      <p:pic>
        <p:nvPicPr>
          <p:cNvPr id="6148" name="Picture 4" descr="a7v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640" y="1836207"/>
            <a:ext cx="26860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GasAttack-%20WWI%20(538x40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95" y="3510491"/>
            <a:ext cx="361315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 rot="10800000" flipV="1">
            <a:off x="9101959" y="3781424"/>
            <a:ext cx="15870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Duitse tank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8302845" y="5519574"/>
            <a:ext cx="35314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Engelse soldaten tijdens een aanval met </a:t>
            </a:r>
            <a:r>
              <a:rPr kumimoji="0" lang="nl-NL" altLang="nl-NL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gifgas</a:t>
            </a:r>
          </a:p>
        </p:txBody>
      </p:sp>
    </p:spTree>
    <p:extLst>
      <p:ext uri="{BB962C8B-B14F-4D97-AF65-F5344CB8AC3E}">
        <p14:creationId xmlns:p14="http://schemas.microsoft.com/office/powerpoint/2010/main" val="152367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172" y="746235"/>
            <a:ext cx="10213426" cy="802703"/>
          </a:xfrm>
        </p:spPr>
        <p:txBody>
          <a:bodyPr>
            <a:normAutofit fontScale="90000"/>
          </a:bodyPr>
          <a:lstStyle/>
          <a:p>
            <a:r>
              <a:rPr lang="nl-NL" altLang="nl-NL" dirty="0"/>
              <a:t>WESTFRONT IN FRANKRIJK EN BELGIË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95402" y="1548938"/>
            <a:ext cx="9601196" cy="3874401"/>
          </a:xfrm>
        </p:spPr>
        <p:txBody>
          <a:bodyPr/>
          <a:lstStyle/>
          <a:p>
            <a:pPr eaLnBrk="1" hangingPunct="1"/>
            <a:r>
              <a:rPr lang="nl-NL" altLang="nl-NL" b="1" dirty="0"/>
              <a:t>Loopgravenoorlog:  Noord-Frankrijk/België</a:t>
            </a:r>
          </a:p>
          <a:p>
            <a:pPr eaLnBrk="1" hangingPunct="1"/>
            <a:r>
              <a:rPr lang="nl-NL" altLang="nl-NL" b="1" dirty="0"/>
              <a:t>Veel slachtoffers door oude tactieken van officieren tegen moderne wapens: bestorming met bajonet tegen het machinegeweer</a:t>
            </a:r>
          </a:p>
          <a:p>
            <a:pPr eaLnBrk="1" hangingPunct="1"/>
            <a:r>
              <a:rPr lang="nl-NL" altLang="nl-NL" b="1" dirty="0"/>
              <a:t>Duitsland verliest aan westfront </a:t>
            </a:r>
            <a:r>
              <a:rPr lang="nl-NL" altLang="nl-NL" dirty="0"/>
              <a:t>door deelname V.S., Britse tanks en opstanden in Duitsland</a:t>
            </a:r>
          </a:p>
          <a:p>
            <a:pPr eaLnBrk="1" hangingPunct="1"/>
            <a:r>
              <a:rPr lang="nl-NL" altLang="nl-NL" dirty="0"/>
              <a:t>Duitsland vraagt om </a:t>
            </a:r>
            <a:r>
              <a:rPr lang="nl-NL" altLang="nl-NL" b="1" dirty="0"/>
              <a:t>wapenstilstand: 11-11-1918 </a:t>
            </a:r>
            <a:r>
              <a:rPr lang="nl-NL" altLang="nl-NL" dirty="0"/>
              <a:t>om 11 uur</a:t>
            </a:r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</p:txBody>
      </p:sp>
      <p:pic>
        <p:nvPicPr>
          <p:cNvPr id="7172" name="Picture 5" descr="Loopgraaf%20Somn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585" y="4060861"/>
            <a:ext cx="3445857" cy="23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223641" y="5686097"/>
            <a:ext cx="29008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Engelse soldaten in een Loopgraaf</a:t>
            </a:r>
          </a:p>
        </p:txBody>
      </p:sp>
      <p:pic>
        <p:nvPicPr>
          <p:cNvPr id="7174" name="Picture 10" descr="opleidinglewisgunnernd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6" y="4143871"/>
            <a:ext cx="1662113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2362202" y="4797425"/>
            <a:ext cx="2472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 oude tactieken waren niet opgewassen tegen de mitrailleur</a:t>
            </a:r>
          </a:p>
        </p:txBody>
      </p:sp>
    </p:spTree>
    <p:extLst>
      <p:ext uri="{BB962C8B-B14F-4D97-AF65-F5344CB8AC3E}">
        <p14:creationId xmlns:p14="http://schemas.microsoft.com/office/powerpoint/2010/main" val="1109620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722</Words>
  <Application>Microsoft Office PowerPoint</Application>
  <PresentationFormat>Breedbeeld</PresentationFormat>
  <Paragraphs>119</Paragraphs>
  <Slides>15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Organisch</vt:lpstr>
      <vt:lpstr>2.1 DE GROTE OORLOG</vt:lpstr>
      <vt:lpstr>EEN MODERNE WERELD 1900</vt:lpstr>
      <vt:lpstr>Oorzaken 1e Wereldoorlog (NL) =               De Grote Oorlog (GB)</vt:lpstr>
      <vt:lpstr>De aanleiding van de Eerste Wereldoorlog</vt:lpstr>
      <vt:lpstr>Nationalisme</vt:lpstr>
      <vt:lpstr>Bondgenootschappen</vt:lpstr>
      <vt:lpstr>Schlieffenplan van Duitsland </vt:lpstr>
      <vt:lpstr>WESTFRONT IN FRANKRIJK EN BELGIË</vt:lpstr>
      <vt:lpstr>WESTFRONT IN FRANKRIJK EN BELGIË</vt:lpstr>
      <vt:lpstr>DUIKBOTENOORLOG 1917</vt:lpstr>
      <vt:lpstr>OOSTFRONT IN RUSLAND</vt:lpstr>
      <vt:lpstr>OOSTFRONT IN RUSLAND</vt:lpstr>
      <vt:lpstr>PROPAGANDA EN CENSUUR</vt:lpstr>
      <vt:lpstr>TOTALE OORLOG</vt:lpstr>
      <vt:lpstr> GEVOLGEN OORLOG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DE GROTE OORLOG</dc:title>
  <dc:creator>Jankees den Otter</dc:creator>
  <cp:lastModifiedBy>Jankees den Otter</cp:lastModifiedBy>
  <cp:revision>1</cp:revision>
  <dcterms:created xsi:type="dcterms:W3CDTF">2022-09-25T17:01:42Z</dcterms:created>
  <dcterms:modified xsi:type="dcterms:W3CDTF">2022-09-25T17:37:11Z</dcterms:modified>
</cp:coreProperties>
</file>